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Alexandria SemiBold"/>
      <p:regular r:id="rId15"/>
      <p:bold r:id="rId16"/>
    </p:embeddedFont>
    <p:embeddedFont>
      <p:font typeface="Sora Light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iT8DFuWRCqg9ztYoOF/fsgi/hw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AlexandriaSemiBold-regular.fntdata"/><Relationship Id="rId14" Type="http://schemas.openxmlformats.org/officeDocument/2006/relationships/slide" Target="slides/slide10.xml"/><Relationship Id="rId17" Type="http://schemas.openxmlformats.org/officeDocument/2006/relationships/font" Target="fonts/SoraLight-regular.fntdata"/><Relationship Id="rId16" Type="http://schemas.openxmlformats.org/officeDocument/2006/relationships/font" Target="fonts/AlexandriaSemiBold-bold.fntdata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SoraLigh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" name="Google Shape;6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Google Shape;143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" name="Google Shape;144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Google Shape;20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1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" name="Google Shape;13;p1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9" name="Google Shape;49;p2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7" name="Google Shape;17;p1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1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1" name="Google Shape;21;p1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1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" name="Google Shape;25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9" name="Google Shape;29;p1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1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3" name="Google Shape;33;p1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37" name="Google Shape;37;p1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1" name="Google Shape;41;p1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7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45" name="Google Shape;45;p2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11.png"/><Relationship Id="rId6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/>
          <p:nvPr/>
        </p:nvSpPr>
        <p:spPr>
          <a:xfrm>
            <a:off x="758309" y="2689384"/>
            <a:ext cx="7627382" cy="28508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Plataforma SaaS Educativa Integral: Gestión Académica, Comunicación y Análisis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12872100" y="7807050"/>
            <a:ext cx="1650300" cy="297000"/>
          </a:xfrm>
          <a:prstGeom prst="rect">
            <a:avLst/>
          </a:prstGeom>
          <a:solidFill>
            <a:srgbClr val="FFFAFA"/>
          </a:solidFill>
          <a:ln cap="flat" cmpd="sng" w="9525">
            <a:solidFill>
              <a:srgbClr val="FF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1201975" y="6898075"/>
            <a:ext cx="6531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Integrantes: Benjamin Arancibia, Matias Quijada, Arturo Levil, Diego Rojas, Luciano Meyer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"/>
          <p:cNvSpPr/>
          <p:nvPr/>
        </p:nvSpPr>
        <p:spPr>
          <a:xfrm>
            <a:off x="591383" y="464582"/>
            <a:ext cx="13447633" cy="11115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285"/>
              </a:lnSpc>
              <a:spcBef>
                <a:spcPts val="0"/>
              </a:spcBef>
              <a:spcAft>
                <a:spcPts val="0"/>
              </a:spcAft>
              <a:buClr>
                <a:srgbClr val="E7EEF9"/>
              </a:buClr>
              <a:buSzPts val="3500"/>
              <a:buFont typeface="Alexandria SemiBold"/>
              <a:buNone/>
            </a:pPr>
            <a:r>
              <a:rPr b="1" i="0" lang="en-US" sz="3500" u="none" cap="none" strike="noStrike">
                <a:solidFill>
                  <a:srgbClr val="E7EEF9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Conclusión: Hacia una Educación Más Eficiente y Conectada</a:t>
            </a:r>
            <a:endParaRPr b="0" i="0" sz="3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56" name="Google Shape;256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383" y="2019538"/>
            <a:ext cx="6517719" cy="6517719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10"/>
          <p:cNvSpPr/>
          <p:nvPr/>
        </p:nvSpPr>
        <p:spPr>
          <a:xfrm>
            <a:off x="7528917" y="1981557"/>
            <a:ext cx="6517719" cy="10810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D3DCF6"/>
              </a:buClr>
              <a:buSzPts val="1300"/>
              <a:buFont typeface="Sora Light"/>
              <a:buNone/>
            </a:pPr>
            <a:r>
              <a:rPr b="0" i="0" lang="en-US" sz="1300" u="none" cap="none" strike="noStrike">
                <a:solidFill>
                  <a:srgbClr val="D3DCF6"/>
                </a:solidFill>
                <a:latin typeface="Sora Light"/>
                <a:ea typeface="Sora Light"/>
                <a:cs typeface="Sora Light"/>
                <a:sym typeface="Sora Light"/>
              </a:rPr>
              <a:t>Nuestra plataforma SaaS es más que una herramienta; es un socio estratégico para las instituciones educativas que buscan la excelencia. Al unir gestión, comunicación y análisis, no sólo optimizamos procesos, sino que fomentamos un entorno de aprendizaje dinámico y adaptativo.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10"/>
          <p:cNvSpPr/>
          <p:nvPr/>
        </p:nvSpPr>
        <p:spPr>
          <a:xfrm>
            <a:off x="7782282" y="3252668"/>
            <a:ext cx="6264354" cy="5405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ra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Sora Light"/>
                <a:ea typeface="Sora Light"/>
                <a:cs typeface="Sora Light"/>
                <a:sym typeface="Sora Light"/>
              </a:rPr>
              <a:t>"La educación del futuro es digital, conectada y centrada en el dato. Únete a la revolución educativa."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7528917" y="3252668"/>
            <a:ext cx="22860" cy="540544"/>
          </a:xfrm>
          <a:prstGeom prst="rect">
            <a:avLst/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/>
          <p:nvPr/>
        </p:nvSpPr>
        <p:spPr>
          <a:xfrm>
            <a:off x="7528917" y="3983236"/>
            <a:ext cx="6517719" cy="8108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Sora Light"/>
              <a:buNone/>
            </a:pPr>
            <a:r>
              <a:rPr b="0" i="0" lang="en-US" sz="1300" u="none" cap="none" strike="noStrike">
                <a:solidFill>
                  <a:srgbClr val="FFFFFF"/>
                </a:solidFill>
                <a:latin typeface="Sora Light"/>
                <a:ea typeface="Sora Light"/>
                <a:cs typeface="Sora Light"/>
                <a:sym typeface="Sora Light"/>
              </a:rPr>
              <a:t>Estamos comprometidos con una mejora continua, escuchando a nuestros usuarios para construir una solución que realmente marque la diferencia. ¡Es el momento de sumarse a esta transformación!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0"/>
          <p:cNvSpPr/>
          <p:nvPr/>
        </p:nvSpPr>
        <p:spPr>
          <a:xfrm>
            <a:off x="12872100" y="7807050"/>
            <a:ext cx="1650300" cy="297000"/>
          </a:xfrm>
          <a:prstGeom prst="rect">
            <a:avLst/>
          </a:prstGeom>
          <a:solidFill>
            <a:srgbClr val="1A2D7A"/>
          </a:solidFill>
          <a:ln cap="flat" cmpd="sng" w="9525">
            <a:solidFill>
              <a:srgbClr val="1A2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>
            <a:off x="758309" y="1118116"/>
            <a:ext cx="13113782" cy="14254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4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450"/>
              <a:buFont typeface="Alexandria SemiBold"/>
              <a:buNone/>
            </a:pPr>
            <a:r>
              <a:rPr b="1" i="0" lang="en-US" sz="445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Visión del Producto: Transformar la Educación con Tecnología Unificada</a:t>
            </a:r>
            <a:endParaRPr b="0" i="0" sz="4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758309" y="2976801"/>
            <a:ext cx="13113782" cy="693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Nuestra plataforma busca revolucionar el ecosistema educativo, ofreciendo una solución SaaS integral que centraliza la gestión académica, la comunicación y el análisis de datos en un entorno cohesionado y de fácil acceso.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758309" y="3913942"/>
            <a:ext cx="4226838" cy="3197423"/>
          </a:xfrm>
          <a:prstGeom prst="roundRect">
            <a:avLst>
              <a:gd fmla="val 2846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982504" y="4138136"/>
            <a:ext cx="649962" cy="649962"/>
          </a:xfrm>
          <a:prstGeom prst="roundRect">
            <a:avLst>
              <a:gd fmla="val 14067108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69" name="Google Shape;6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1217" y="4280297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2"/>
          <p:cNvSpPr/>
          <p:nvPr/>
        </p:nvSpPr>
        <p:spPr>
          <a:xfrm>
            <a:off x="982504" y="5004673"/>
            <a:ext cx="3778448" cy="712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Gestión Académica Centralizada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982504" y="5847040"/>
            <a:ext cx="3778448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Digitalización y organización eficiente de expedientes, calificaciones y currículos.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5201722" y="3913942"/>
            <a:ext cx="4226838" cy="3197423"/>
          </a:xfrm>
          <a:prstGeom prst="roundRect">
            <a:avLst>
              <a:gd fmla="val 2846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5425916" y="4138136"/>
            <a:ext cx="649962" cy="649962"/>
          </a:xfrm>
          <a:prstGeom prst="roundRect">
            <a:avLst>
              <a:gd fmla="val 14067108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4" name="Google Shape;7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04629" y="4280297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"/>
          <p:cNvSpPr/>
          <p:nvPr/>
        </p:nvSpPr>
        <p:spPr>
          <a:xfrm>
            <a:off x="5425916" y="5004673"/>
            <a:ext cx="3055382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Comunicación Fluida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5425916" y="5490805"/>
            <a:ext cx="3778448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Conexión instantánea entre docentes, estudiantes y familias para una colaboración efectiva.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9645134" y="3913942"/>
            <a:ext cx="4226957" cy="3197423"/>
          </a:xfrm>
          <a:prstGeom prst="roundRect">
            <a:avLst>
              <a:gd fmla="val 2846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9869329" y="4138136"/>
            <a:ext cx="649962" cy="649962"/>
          </a:xfrm>
          <a:prstGeom prst="roundRect">
            <a:avLst>
              <a:gd fmla="val 14067108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79" name="Google Shape;7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48042" y="4280297"/>
            <a:ext cx="292418" cy="36552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/>
          <p:nvPr/>
        </p:nvSpPr>
        <p:spPr>
          <a:xfrm>
            <a:off x="9869329" y="5004673"/>
            <a:ext cx="3697010" cy="3562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272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200"/>
              <a:buFont typeface="Alexandria SemiBold"/>
              <a:buNone/>
            </a:pPr>
            <a:r>
              <a:rPr b="1" i="0" lang="en-US" sz="220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Análisis de Datos Potente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9869329" y="5490805"/>
            <a:ext cx="3778568" cy="10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8823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700"/>
              <a:buFont typeface="Sora Light"/>
              <a:buNone/>
            </a:pPr>
            <a:r>
              <a:rPr b="0" i="0" lang="en-US" sz="17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Insights accionables para la toma de decisiones estratégicas basadas en el rendimiento.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12872100" y="7807050"/>
            <a:ext cx="1650300" cy="297000"/>
          </a:xfrm>
          <a:prstGeom prst="rect">
            <a:avLst/>
          </a:prstGeom>
          <a:solidFill>
            <a:srgbClr val="FFFAFA"/>
          </a:solidFill>
          <a:ln cap="flat" cmpd="sng" w="9525">
            <a:solidFill>
              <a:srgbClr val="FF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3"/>
          <p:cNvSpPr/>
          <p:nvPr/>
        </p:nvSpPr>
        <p:spPr>
          <a:xfrm>
            <a:off x="667941" y="537805"/>
            <a:ext cx="8313063" cy="6276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5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950"/>
              <a:buFont typeface="Alexandria SemiBold"/>
              <a:buNone/>
            </a:pPr>
            <a:r>
              <a:rPr b="1" i="0" lang="en-US" sz="395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Segmentación de Usuarios Clave</a:t>
            </a:r>
            <a:endParaRPr b="0" i="0" sz="3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3"/>
          <p:cNvSpPr/>
          <p:nvPr/>
        </p:nvSpPr>
        <p:spPr>
          <a:xfrm>
            <a:off x="667941" y="1952625"/>
            <a:ext cx="6414492" cy="2111097"/>
          </a:xfrm>
          <a:prstGeom prst="roundRect">
            <a:avLst>
              <a:gd fmla="val 5198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3"/>
          <p:cNvSpPr/>
          <p:nvPr/>
        </p:nvSpPr>
        <p:spPr>
          <a:xfrm>
            <a:off x="667941" y="1929765"/>
            <a:ext cx="6414492" cy="91440"/>
          </a:xfrm>
          <a:prstGeom prst="roundRect">
            <a:avLst>
              <a:gd fmla="val 8766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"/>
          <p:cNvSpPr/>
          <p:nvPr/>
        </p:nvSpPr>
        <p:spPr>
          <a:xfrm>
            <a:off x="3588901" y="1666399"/>
            <a:ext cx="572453" cy="572453"/>
          </a:xfrm>
          <a:prstGeom prst="roundRect">
            <a:avLst>
              <a:gd fmla="val 159734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2" name="Google Shape;9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0589" y="1809512"/>
            <a:ext cx="228957" cy="2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3"/>
          <p:cNvSpPr/>
          <p:nvPr/>
        </p:nvSpPr>
        <p:spPr>
          <a:xfrm>
            <a:off x="881539" y="2429708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50"/>
              <a:buFont typeface="Alexandria SemiBold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Docentes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3"/>
          <p:cNvSpPr/>
          <p:nvPr/>
        </p:nvSpPr>
        <p:spPr>
          <a:xfrm>
            <a:off x="881539" y="2934295"/>
            <a:ext cx="5987296" cy="915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Necesitan herramientas ágiles para una gestión eficiente del aula y un seguimiento individualizado de los estudiantes. Acceso rápido a expedientes, asistencia y comunicación.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"/>
          <p:cNvSpPr/>
          <p:nvPr/>
        </p:nvSpPr>
        <p:spPr>
          <a:xfrm>
            <a:off x="667941" y="4540687"/>
            <a:ext cx="6414492" cy="2111097"/>
          </a:xfrm>
          <a:prstGeom prst="roundRect">
            <a:avLst>
              <a:gd fmla="val 5198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"/>
          <p:cNvSpPr/>
          <p:nvPr/>
        </p:nvSpPr>
        <p:spPr>
          <a:xfrm>
            <a:off x="667941" y="4517827"/>
            <a:ext cx="6414492" cy="91440"/>
          </a:xfrm>
          <a:prstGeom prst="roundRect">
            <a:avLst>
              <a:gd fmla="val 8766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3"/>
          <p:cNvSpPr/>
          <p:nvPr/>
        </p:nvSpPr>
        <p:spPr>
          <a:xfrm>
            <a:off x="3588901" y="4254460"/>
            <a:ext cx="572453" cy="572453"/>
          </a:xfrm>
          <a:prstGeom prst="roundRect">
            <a:avLst>
              <a:gd fmla="val 159734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98" name="Google Shape;9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0589" y="4397573"/>
            <a:ext cx="228957" cy="2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881539" y="5017770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50"/>
              <a:buFont typeface="Alexandria SemiBold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Estudiantes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881539" y="5522357"/>
            <a:ext cx="5987296" cy="915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Requierén una interfaz intuitiva para acceder a materiales, tareas y comunicarse con sus profesores. Un portal que facilite su aprendizaje y organización.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3"/>
          <p:cNvSpPr/>
          <p:nvPr/>
        </p:nvSpPr>
        <p:spPr>
          <a:xfrm>
            <a:off x="7555587" y="1952625"/>
            <a:ext cx="6414492" cy="2111097"/>
          </a:xfrm>
          <a:prstGeom prst="roundRect">
            <a:avLst>
              <a:gd fmla="val 5198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3"/>
          <p:cNvSpPr/>
          <p:nvPr/>
        </p:nvSpPr>
        <p:spPr>
          <a:xfrm>
            <a:off x="7555587" y="1929765"/>
            <a:ext cx="6414492" cy="91440"/>
          </a:xfrm>
          <a:prstGeom prst="roundRect">
            <a:avLst>
              <a:gd fmla="val 8766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3"/>
          <p:cNvSpPr/>
          <p:nvPr/>
        </p:nvSpPr>
        <p:spPr>
          <a:xfrm>
            <a:off x="10476548" y="1666399"/>
            <a:ext cx="572453" cy="572453"/>
          </a:xfrm>
          <a:prstGeom prst="roundRect">
            <a:avLst>
              <a:gd fmla="val 159734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04" name="Google Shape;104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648236" y="1809512"/>
            <a:ext cx="228957" cy="2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3"/>
          <p:cNvSpPr/>
          <p:nvPr/>
        </p:nvSpPr>
        <p:spPr>
          <a:xfrm>
            <a:off x="7769185" y="2429708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50"/>
              <a:buFont typeface="Alexandria SemiBold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Directivos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3"/>
          <p:cNvSpPr/>
          <p:nvPr/>
        </p:nvSpPr>
        <p:spPr>
          <a:xfrm>
            <a:off x="7769185" y="2934295"/>
            <a:ext cx="5987296" cy="915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Requieren una visión holística del rendimiento institucional. Acceso a reportes analíticos, control de procesos académicos y supervisión eficiente del personal.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3"/>
          <p:cNvSpPr/>
          <p:nvPr/>
        </p:nvSpPr>
        <p:spPr>
          <a:xfrm>
            <a:off x="7555587" y="4540687"/>
            <a:ext cx="6414492" cy="2111097"/>
          </a:xfrm>
          <a:prstGeom prst="roundRect">
            <a:avLst>
              <a:gd fmla="val 5198" name="adj"/>
            </a:avLst>
          </a:prstGeom>
          <a:solidFill>
            <a:srgbClr val="FF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3"/>
          <p:cNvSpPr/>
          <p:nvPr/>
        </p:nvSpPr>
        <p:spPr>
          <a:xfrm>
            <a:off x="7555587" y="4517827"/>
            <a:ext cx="6414492" cy="91440"/>
          </a:xfrm>
          <a:prstGeom prst="roundRect">
            <a:avLst>
              <a:gd fmla="val 87660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10476548" y="4254460"/>
            <a:ext cx="572453" cy="572453"/>
          </a:xfrm>
          <a:prstGeom prst="roundRect">
            <a:avLst>
              <a:gd fmla="val 159734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10" name="Google Shape;11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48236" y="4397573"/>
            <a:ext cx="228957" cy="28622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3"/>
          <p:cNvSpPr/>
          <p:nvPr/>
        </p:nvSpPr>
        <p:spPr>
          <a:xfrm>
            <a:off x="7769185" y="5017770"/>
            <a:ext cx="2511147" cy="3138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950"/>
              <a:buFont typeface="Alexandria SemiBold"/>
              <a:buNone/>
            </a:pPr>
            <a:r>
              <a:rPr b="1" i="0" lang="en-US" sz="19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Familias</a:t>
            </a:r>
            <a:endParaRPr b="0" i="0" sz="1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>
            <a:off x="7769185" y="5522357"/>
            <a:ext cx="5987296" cy="915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Desean estar informados sobre el progreso académico y la asistencia de sus hijos. Un canal de comunicación transparente y seguro con la institución.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>
            <a:off x="667941" y="7081123"/>
            <a:ext cx="13294519" cy="6105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00"/>
              <a:buFont typeface="Sora Light"/>
              <a:buNone/>
            </a:pPr>
            <a:r>
              <a:rPr b="0" i="0" lang="en-US" sz="15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Ambos perfiles principales (docentes y directivos) disfrutarán de dashboards personalizados para optimizar su flujo de trabajo y la toma de decisiones.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>
            <a:off x="12872100" y="7807050"/>
            <a:ext cx="1650300" cy="297000"/>
          </a:xfrm>
          <a:prstGeom prst="rect">
            <a:avLst/>
          </a:prstGeom>
          <a:solidFill>
            <a:srgbClr val="FFFAFA"/>
          </a:solidFill>
          <a:ln cap="flat" cmpd="sng" w="9525">
            <a:solidFill>
              <a:srgbClr val="FF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"/>
          <p:cNvSpPr/>
          <p:nvPr/>
        </p:nvSpPr>
        <p:spPr>
          <a:xfrm>
            <a:off x="503527" y="395651"/>
            <a:ext cx="12276000" cy="6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23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950"/>
              <a:buFont typeface="Alexandria SemiBold"/>
              <a:buNone/>
            </a:pPr>
            <a:r>
              <a:rPr b="1" i="0" lang="en-US" sz="295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Journey Map: Experiencia del Docente &amp; del Directivo</a:t>
            </a:r>
            <a:endParaRPr b="0" i="0" sz="2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4"/>
          <p:cNvSpPr/>
          <p:nvPr/>
        </p:nvSpPr>
        <p:spPr>
          <a:xfrm>
            <a:off x="503515" y="1228487"/>
            <a:ext cx="2804874" cy="283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714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1750"/>
              <a:buFont typeface="Alexandria SemiBold"/>
              <a:buNone/>
            </a:pPr>
            <a:r>
              <a:rPr b="1" i="0" lang="en-US" sz="175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Experiencia del Docente</a:t>
            </a:r>
            <a:endParaRPr b="0" i="0" sz="1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2" name="Google Shape;12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515" y="1674257"/>
            <a:ext cx="719376" cy="89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/>
          <p:nvPr/>
        </p:nvSpPr>
        <p:spPr>
          <a:xfrm>
            <a:off x="1366718" y="1818084"/>
            <a:ext cx="2002036" cy="236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i="0" lang="en-US" sz="14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Inicio de Sesión Fácil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4"/>
          <p:cNvSpPr/>
          <p:nvPr/>
        </p:nvSpPr>
        <p:spPr>
          <a:xfrm>
            <a:off x="1366718" y="2198489"/>
            <a:ext cx="5772983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b="0" i="0" lang="en-US" sz="1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Acceso seguro a su panel personalizado.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5" name="Google Shape;12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515" y="2572583"/>
            <a:ext cx="719376" cy="89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4"/>
          <p:cNvSpPr/>
          <p:nvPr/>
        </p:nvSpPr>
        <p:spPr>
          <a:xfrm>
            <a:off x="1366718" y="2716411"/>
            <a:ext cx="1893332" cy="236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i="0" lang="en-US" sz="14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Gestión del Aula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4"/>
          <p:cNvSpPr/>
          <p:nvPr/>
        </p:nvSpPr>
        <p:spPr>
          <a:xfrm>
            <a:off x="1366718" y="3096816"/>
            <a:ext cx="5772983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b="0" i="0" lang="en-US" sz="1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Acceso a expedientes, registro de asistencia y asignación de tareas.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28" name="Google Shape;128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3515" y="3470910"/>
            <a:ext cx="719376" cy="89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4"/>
          <p:cNvSpPr/>
          <p:nvPr/>
        </p:nvSpPr>
        <p:spPr>
          <a:xfrm>
            <a:off x="1366718" y="3614738"/>
            <a:ext cx="2030254" cy="236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i="0" lang="en-US" sz="14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Comunicación Activa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/>
          <p:nvPr/>
        </p:nvSpPr>
        <p:spPr>
          <a:xfrm>
            <a:off x="1366718" y="3995142"/>
            <a:ext cx="5772983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b="0" i="0" lang="en-US" sz="1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Envío de mensajes y notificaciones a estudiantes y familias.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1" name="Google Shape;131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3515" y="4369237"/>
            <a:ext cx="719376" cy="89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4"/>
          <p:cNvSpPr/>
          <p:nvPr/>
        </p:nvSpPr>
        <p:spPr>
          <a:xfrm>
            <a:off x="1366718" y="4513064"/>
            <a:ext cx="2301716" cy="236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i="0" lang="en-US" sz="14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Generación de Reportes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1366718" y="4893469"/>
            <a:ext cx="5772983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b="0" i="0" lang="en-US" sz="1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Creación de informes de progreso y rendimiento.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34" name="Google Shape;134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3515" y="5267563"/>
            <a:ext cx="719376" cy="898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/>
          <p:nvPr/>
        </p:nvSpPr>
        <p:spPr>
          <a:xfrm>
            <a:off x="1366718" y="5411391"/>
            <a:ext cx="1893332" cy="2365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58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50"/>
              <a:buFont typeface="Alexandria SemiBold"/>
              <a:buNone/>
            </a:pPr>
            <a:r>
              <a:rPr b="1" i="0" lang="en-US" sz="14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Feedback y Ajustes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/>
          <p:nvPr/>
        </p:nvSpPr>
        <p:spPr>
          <a:xfrm>
            <a:off x="1366718" y="5791795"/>
            <a:ext cx="5772983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b="0" i="0" lang="en-US" sz="1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Revisión de resultados y adaptación de estrategias pedagógicas.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503515" y="6327696"/>
            <a:ext cx="6636187" cy="4605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b="0" i="0" lang="en-US" sz="1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Puntos de dolor previos: gestión manual, falta de integración, retrasos en reportes. Nuestra plataforma automatiza y centraliza procesos.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503515" y="8206264"/>
            <a:ext cx="13623369" cy="230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363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00"/>
              <a:buFont typeface="Sora Light"/>
              <a:buNone/>
            </a:pPr>
            <a:r>
              <a:rPr b="0" i="0" lang="en-US" sz="11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La plataforma ofrece insights personalizados y alertas proactivas para una gestión informada.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12872100" y="7807050"/>
            <a:ext cx="1650300" cy="297000"/>
          </a:xfrm>
          <a:prstGeom prst="rect">
            <a:avLst/>
          </a:prstGeom>
          <a:solidFill>
            <a:srgbClr val="FFFAFA"/>
          </a:solidFill>
          <a:ln cap="flat" cmpd="sng" w="9525">
            <a:solidFill>
              <a:srgbClr val="FF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40" name="Google Shape;140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98318" y="1246465"/>
            <a:ext cx="6636187" cy="6636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46" name="Google Shape;146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5"/>
          <p:cNvSpPr/>
          <p:nvPr/>
        </p:nvSpPr>
        <p:spPr>
          <a:xfrm>
            <a:off x="703540" y="1042154"/>
            <a:ext cx="7736919" cy="13223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01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4150"/>
              <a:buFont typeface="Alexandria SemiBold"/>
              <a:buNone/>
            </a:pPr>
            <a:r>
              <a:rPr b="1" i="0" lang="en-US" sz="415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Objetivos Clave de Nuestra Plataforma Educativa</a:t>
            </a:r>
            <a:endParaRPr b="0" i="0" sz="4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5"/>
          <p:cNvSpPr/>
          <p:nvPr/>
        </p:nvSpPr>
        <p:spPr>
          <a:xfrm>
            <a:off x="703540" y="2665928"/>
            <a:ext cx="7736919" cy="3651885"/>
          </a:xfrm>
          <a:prstGeom prst="roundRect">
            <a:avLst>
              <a:gd fmla="val 2312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711160" y="2673548"/>
            <a:ext cx="3860840" cy="2140029"/>
          </a:xfrm>
          <a:prstGeom prst="roundRect">
            <a:avLst>
              <a:gd fmla="val 3946" name="adj"/>
            </a:avLst>
          </a:prstGeom>
          <a:solidFill>
            <a:srgbClr val="D5D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5"/>
          <p:cNvSpPr/>
          <p:nvPr/>
        </p:nvSpPr>
        <p:spPr>
          <a:xfrm>
            <a:off x="912138" y="2874526"/>
            <a:ext cx="2759154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i="0" lang="en-US" sz="20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Optimizar la Gestión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5"/>
          <p:cNvSpPr/>
          <p:nvPr/>
        </p:nvSpPr>
        <p:spPr>
          <a:xfrm>
            <a:off x="912138" y="3325773"/>
            <a:ext cx="3458885" cy="965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Simplificar los procesos administrativos y académicos para ahorrar tiempo y recursos.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5"/>
          <p:cNvSpPr/>
          <p:nvPr/>
        </p:nvSpPr>
        <p:spPr>
          <a:xfrm>
            <a:off x="4572000" y="2673548"/>
            <a:ext cx="3860840" cy="2140029"/>
          </a:xfrm>
          <a:prstGeom prst="rect">
            <a:avLst/>
          </a:prstGeom>
          <a:solidFill>
            <a:srgbClr val="D5D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5"/>
          <p:cNvSpPr/>
          <p:nvPr/>
        </p:nvSpPr>
        <p:spPr>
          <a:xfrm>
            <a:off x="4572000" y="2673548"/>
            <a:ext cx="22860" cy="2140029"/>
          </a:xfrm>
          <a:prstGeom prst="roundRect">
            <a:avLst>
              <a:gd fmla="val 369360" name="adj"/>
            </a:avLst>
          </a:prstGeom>
          <a:solidFill>
            <a:srgbClr val="BBC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5"/>
          <p:cNvSpPr/>
          <p:nvPr/>
        </p:nvSpPr>
        <p:spPr>
          <a:xfrm>
            <a:off x="4772978" y="2874526"/>
            <a:ext cx="3338870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i="0" lang="en-US" sz="20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Mejorar la Comunicación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5"/>
          <p:cNvSpPr/>
          <p:nvPr/>
        </p:nvSpPr>
        <p:spPr>
          <a:xfrm>
            <a:off x="4772978" y="3325773"/>
            <a:ext cx="3458885" cy="12868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Crear un ecosistema de interacción fluido y transparente entre todos los actores educativos.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5"/>
          <p:cNvSpPr/>
          <p:nvPr/>
        </p:nvSpPr>
        <p:spPr>
          <a:xfrm>
            <a:off x="711160" y="4813578"/>
            <a:ext cx="7721679" cy="1496616"/>
          </a:xfrm>
          <a:prstGeom prst="rect">
            <a:avLst/>
          </a:prstGeom>
          <a:solidFill>
            <a:srgbClr val="D5DC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5"/>
          <p:cNvSpPr/>
          <p:nvPr/>
        </p:nvSpPr>
        <p:spPr>
          <a:xfrm>
            <a:off x="711160" y="4813578"/>
            <a:ext cx="7721679" cy="22860"/>
          </a:xfrm>
          <a:prstGeom prst="roundRect">
            <a:avLst>
              <a:gd fmla="val 369360" name="adj"/>
            </a:avLst>
          </a:prstGeom>
          <a:solidFill>
            <a:srgbClr val="BBC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5"/>
          <p:cNvSpPr/>
          <p:nvPr/>
        </p:nvSpPr>
        <p:spPr>
          <a:xfrm>
            <a:off x="912138" y="5014555"/>
            <a:ext cx="3334822" cy="3306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82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2050"/>
              <a:buFont typeface="Alexandria SemiBold"/>
              <a:buNone/>
            </a:pPr>
            <a:r>
              <a:rPr b="1" i="0" lang="en-US" sz="20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Impulsar el Rendimiento</a:t>
            </a:r>
            <a:endParaRPr b="0" i="0" sz="20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>
            <a:off x="912138" y="5465802"/>
            <a:ext cx="7319724" cy="643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Facilitar el seguimiento del progreso individual y colectivo mediante análisis de datos.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>
            <a:off x="703540" y="6543913"/>
            <a:ext cx="7736919" cy="64341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Sora Light"/>
              <a:buNone/>
            </a:pPr>
            <a:r>
              <a:rPr b="0" i="0" lang="en-US" sz="15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Nuestro enfoque es empoderar a la comunidad educativa para una toma de decisiones más informada y una experiencia de aprendizaje enriquecedora.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6"/>
          <p:cNvSpPr/>
          <p:nvPr/>
        </p:nvSpPr>
        <p:spPr>
          <a:xfrm>
            <a:off x="641024" y="538651"/>
            <a:ext cx="99753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33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750"/>
              <a:buFont typeface="Alexandria SemiBold"/>
              <a:buNone/>
            </a:pPr>
            <a:r>
              <a:rPr b="1" i="0" lang="en-US" sz="375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Gestión de Expedientes Académicos</a:t>
            </a:r>
            <a:endParaRPr b="0" i="0" sz="37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6"/>
          <p:cNvSpPr/>
          <p:nvPr/>
        </p:nvSpPr>
        <p:spPr>
          <a:xfrm>
            <a:off x="641033" y="1580674"/>
            <a:ext cx="7830264" cy="11715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La digitalización y organización centralizada de los expedientes académicos es fundamental. Nuestra plataforma garantiza un acceso seguro, un control de versiones riguroso y la integridad de los datos de cada estudiante a lo largo de su trayectoria educativa.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6"/>
          <p:cNvSpPr/>
          <p:nvPr/>
        </p:nvSpPr>
        <p:spPr>
          <a:xfrm>
            <a:off x="641033" y="2958227"/>
            <a:ext cx="3823573" cy="1774984"/>
          </a:xfrm>
          <a:prstGeom prst="roundRect">
            <a:avLst>
              <a:gd fmla="val 4334" name="adj"/>
            </a:avLst>
          </a:prstGeom>
          <a:solidFill>
            <a:srgbClr val="FFFAFA"/>
          </a:solidFill>
          <a:ln cap="flat" cmpd="sng" w="22850">
            <a:solidFill>
              <a:srgbClr val="1A2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6"/>
          <p:cNvSpPr/>
          <p:nvPr/>
        </p:nvSpPr>
        <p:spPr>
          <a:xfrm>
            <a:off x="641033" y="2958227"/>
            <a:ext cx="91440" cy="1774984"/>
          </a:xfrm>
          <a:prstGeom prst="roundRect">
            <a:avLst>
              <a:gd fmla="val 84134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6"/>
          <p:cNvSpPr/>
          <p:nvPr/>
        </p:nvSpPr>
        <p:spPr>
          <a:xfrm>
            <a:off x="938451" y="3164205"/>
            <a:ext cx="2938582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Alexandri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Digitalización Completa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6"/>
          <p:cNvSpPr/>
          <p:nvPr/>
        </p:nvSpPr>
        <p:spPr>
          <a:xfrm>
            <a:off x="938451" y="3648551"/>
            <a:ext cx="3320177" cy="878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Transforma todos los documentos físicos en formatos digitales accesibles.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4647724" y="2958227"/>
            <a:ext cx="3823573" cy="1774984"/>
          </a:xfrm>
          <a:prstGeom prst="roundRect">
            <a:avLst>
              <a:gd fmla="val 4334" name="adj"/>
            </a:avLst>
          </a:prstGeom>
          <a:solidFill>
            <a:srgbClr val="FFFAFA"/>
          </a:solidFill>
          <a:ln cap="flat" cmpd="sng" w="22850">
            <a:solidFill>
              <a:srgbClr val="1A2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4647724" y="2958227"/>
            <a:ext cx="91440" cy="1774984"/>
          </a:xfrm>
          <a:prstGeom prst="roundRect">
            <a:avLst>
              <a:gd fmla="val 84134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4945142" y="3164205"/>
            <a:ext cx="2924651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Alexandri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Acceso Seguro y Rápido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4945142" y="3648551"/>
            <a:ext cx="3320177" cy="878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Control de permisos y auditoría para garantizar la privacidad y disponibilidad de la información.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6"/>
          <p:cNvSpPr/>
          <p:nvPr/>
        </p:nvSpPr>
        <p:spPr>
          <a:xfrm>
            <a:off x="641033" y="4916329"/>
            <a:ext cx="3823573" cy="1774984"/>
          </a:xfrm>
          <a:prstGeom prst="roundRect">
            <a:avLst>
              <a:gd fmla="val 4334" name="adj"/>
            </a:avLst>
          </a:prstGeom>
          <a:solidFill>
            <a:srgbClr val="FFFAFA"/>
          </a:solidFill>
          <a:ln cap="flat" cmpd="sng" w="22850">
            <a:solidFill>
              <a:srgbClr val="1A2D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6"/>
          <p:cNvSpPr/>
          <p:nvPr/>
        </p:nvSpPr>
        <p:spPr>
          <a:xfrm>
            <a:off x="641033" y="4916329"/>
            <a:ext cx="91440" cy="1774984"/>
          </a:xfrm>
          <a:prstGeom prst="roundRect">
            <a:avLst>
              <a:gd fmla="val 84134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"/>
          <p:cNvSpPr/>
          <p:nvPr/>
        </p:nvSpPr>
        <p:spPr>
          <a:xfrm>
            <a:off x="938451" y="5122307"/>
            <a:ext cx="2410063" cy="30122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027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850"/>
              <a:buFont typeface="Alexandria SemiBold"/>
              <a:buNone/>
            </a:pPr>
            <a:r>
              <a:rPr b="1" i="0" lang="en-US" sz="18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Integración Fluida</a:t>
            </a:r>
            <a:endParaRPr b="0" i="0" sz="18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938451" y="5606653"/>
            <a:ext cx="3320177" cy="878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Conecta con sistemas existentes para evitar duplicidades y mantener la coherencia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0" name="Google Shape;18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5639" y="1621869"/>
            <a:ext cx="5071229" cy="507122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6"/>
          <p:cNvSpPr/>
          <p:nvPr/>
        </p:nvSpPr>
        <p:spPr>
          <a:xfrm>
            <a:off x="641033" y="7105055"/>
            <a:ext cx="13348335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285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400"/>
              <a:buFont typeface="Sora Light"/>
              <a:buNone/>
            </a:pPr>
            <a:r>
              <a:rPr b="0" i="0" lang="en-US" sz="14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Esto permite a docentes y directivos consultar el historial de cada alumno de manera instantánea y fiable, mejorando la eficiencia y la personalización de la enseñanza.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12872100" y="7807050"/>
            <a:ext cx="1650300" cy="297000"/>
          </a:xfrm>
          <a:prstGeom prst="rect">
            <a:avLst/>
          </a:prstGeom>
          <a:solidFill>
            <a:srgbClr val="FFFAFA"/>
          </a:solidFill>
          <a:ln cap="flat" cmpd="sng" w="9525">
            <a:solidFill>
              <a:srgbClr val="FF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"/>
          <p:cNvSpPr/>
          <p:nvPr/>
        </p:nvSpPr>
        <p:spPr>
          <a:xfrm>
            <a:off x="527451" y="414450"/>
            <a:ext cx="98901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100"/>
              <a:buFont typeface="Alexandria SemiBold"/>
              <a:buNone/>
            </a:pPr>
            <a:r>
              <a:rPr b="1" i="0" lang="en-US" sz="310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Reportes Automáticos de Rendimiento</a:t>
            </a:r>
            <a:endParaRPr b="0" i="0" sz="3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89" name="Google Shape;18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447" y="1305639"/>
            <a:ext cx="6603921" cy="660392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7"/>
          <p:cNvSpPr/>
          <p:nvPr/>
        </p:nvSpPr>
        <p:spPr>
          <a:xfrm>
            <a:off x="7506653" y="1271707"/>
            <a:ext cx="6603921" cy="723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50"/>
              <a:buFont typeface="Sora Light"/>
              <a:buNone/>
            </a:pPr>
            <a:r>
              <a:rPr b="0" i="0" lang="en-US" sz="11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Nuestra plataforma automatiza la generación de reportes de rendimiento académico y asistencia, ofreciendo a directivos y docentes una visión clara y gráfica del progreso educativo.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1" name="Google Shape;19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06653" y="2164556"/>
            <a:ext cx="452080" cy="45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7"/>
          <p:cNvSpPr/>
          <p:nvPr/>
        </p:nvSpPr>
        <p:spPr>
          <a:xfrm>
            <a:off x="7506648" y="2804997"/>
            <a:ext cx="3582300" cy="1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Alexandria SemiBold"/>
              <a:buNone/>
            </a:pPr>
            <a:r>
              <a:rPr b="1" i="0" lang="en-US" sz="15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Visualización Gráfica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7"/>
          <p:cNvSpPr/>
          <p:nvPr/>
        </p:nvSpPr>
        <p:spPr>
          <a:xfrm>
            <a:off x="7506653" y="3203496"/>
            <a:ext cx="6603921" cy="24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50"/>
              <a:buFont typeface="Sora Light"/>
              <a:buNone/>
            </a:pPr>
            <a:r>
              <a:rPr b="0" i="0" lang="en-US" sz="11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Representaciones intuitivas que facilitan la comprensión de los datos.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4" name="Google Shape;194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06653" y="3745944"/>
            <a:ext cx="452080" cy="45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7"/>
          <p:cNvSpPr/>
          <p:nvPr/>
        </p:nvSpPr>
        <p:spPr>
          <a:xfrm>
            <a:off x="7506648" y="4386374"/>
            <a:ext cx="35823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Alexandria SemiBold"/>
              <a:buNone/>
            </a:pPr>
            <a:r>
              <a:rPr b="1" i="0" lang="en-US" sz="15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Exportación Flexible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7"/>
          <p:cNvSpPr/>
          <p:nvPr/>
        </p:nvSpPr>
        <p:spPr>
          <a:xfrm>
            <a:off x="7506653" y="4784884"/>
            <a:ext cx="6603921" cy="24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50"/>
              <a:buFont typeface="Sora Light"/>
              <a:buNone/>
            </a:pPr>
            <a:r>
              <a:rPr b="0" i="0" lang="en-US" sz="11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Disponibilidad de informes en múltiples formatos para diversas necesidades.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197" name="Google Shape;197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6653" y="5327332"/>
            <a:ext cx="452080" cy="45208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7"/>
          <p:cNvSpPr/>
          <p:nvPr/>
        </p:nvSpPr>
        <p:spPr>
          <a:xfrm>
            <a:off x="7506653" y="5967770"/>
            <a:ext cx="1983224" cy="2478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550"/>
              <a:buFont typeface="Alexandria SemiBold"/>
              <a:buNone/>
            </a:pPr>
            <a:r>
              <a:rPr b="1" i="0" lang="en-US" sz="15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Análisis Detallado</a:t>
            </a:r>
            <a:endParaRPr b="0" i="0" sz="15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7"/>
          <p:cNvSpPr/>
          <p:nvPr/>
        </p:nvSpPr>
        <p:spPr>
          <a:xfrm>
            <a:off x="7506653" y="6366272"/>
            <a:ext cx="6603921" cy="24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50"/>
              <a:buFont typeface="Sora Light"/>
              <a:buNone/>
            </a:pPr>
            <a:r>
              <a:rPr b="0" i="0" lang="en-US" sz="11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Herramientas para identificar tendencias y áreas de mejora proactivamente.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7"/>
          <p:cNvSpPr/>
          <p:nvPr/>
        </p:nvSpPr>
        <p:spPr>
          <a:xfrm>
            <a:off x="527447" y="8248650"/>
            <a:ext cx="13575506" cy="24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869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150"/>
              <a:buFont typeface="Sora Light"/>
              <a:buNone/>
            </a:pPr>
            <a:r>
              <a:rPr b="0" i="0" lang="en-US" sz="11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Estos insights son cruciales para la toma de decisiones estratégicas, la identificación temprana de desafíos y la implementación de acciones correctivas.</a:t>
            </a:r>
            <a:endParaRPr b="0" i="0" sz="11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7"/>
          <p:cNvSpPr/>
          <p:nvPr/>
        </p:nvSpPr>
        <p:spPr>
          <a:xfrm>
            <a:off x="12872100" y="7807050"/>
            <a:ext cx="1650300" cy="297000"/>
          </a:xfrm>
          <a:prstGeom prst="rect">
            <a:avLst/>
          </a:prstGeom>
          <a:solidFill>
            <a:srgbClr val="FFFAFA"/>
          </a:solidFill>
          <a:ln cap="flat" cmpd="sng" w="9525">
            <a:solidFill>
              <a:srgbClr val="FF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8"/>
          <p:cNvSpPr/>
          <p:nvPr/>
        </p:nvSpPr>
        <p:spPr>
          <a:xfrm>
            <a:off x="429458" y="337423"/>
            <a:ext cx="6249114" cy="4036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2500"/>
              <a:buFont typeface="Alexandria SemiBold"/>
              <a:buNone/>
            </a:pPr>
            <a:r>
              <a:rPr b="1" i="0" lang="en-US" sz="250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Seguimiento de Asistencia Inteligente</a:t>
            </a:r>
            <a:endParaRPr b="0" i="0" sz="2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8"/>
          <p:cNvSpPr/>
          <p:nvPr/>
        </p:nvSpPr>
        <p:spPr>
          <a:xfrm>
            <a:off x="429458" y="986433"/>
            <a:ext cx="13771483" cy="392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950"/>
              <a:buFont typeface="Sora Light"/>
              <a:buNone/>
            </a:pPr>
            <a:r>
              <a:rPr b="0" i="0" lang="en-US" sz="9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El control de asistencia se simplifica y agiliza con nuestra funcionalidad de registro en tiempo real. Esto no solo facilita la labor administrativa, sino que también permite una detección temprana de patrones y la activación de alertas.</a:t>
            </a:r>
            <a:endParaRPr b="0" i="0" sz="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8"/>
          <p:cNvSpPr/>
          <p:nvPr/>
        </p:nvSpPr>
        <p:spPr>
          <a:xfrm>
            <a:off x="429458" y="1655088"/>
            <a:ext cx="490776" cy="766048"/>
          </a:xfrm>
          <a:prstGeom prst="roundRect">
            <a:avLst>
              <a:gd fmla="val 360071" name="adj"/>
            </a:avLst>
          </a:prstGeom>
          <a:solidFill>
            <a:srgbClr val="1A2D7A"/>
          </a:solidFill>
          <a:ln cap="flat" cmpd="sng" w="9525">
            <a:solidFill>
              <a:srgbClr val="3346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582811" y="1923098"/>
            <a:ext cx="184071" cy="2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exandria SemiBold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1042868" y="1777722"/>
            <a:ext cx="2002869" cy="201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50"/>
              <a:buFont typeface="Alexandria SemiBold"/>
              <a:buNone/>
            </a:pPr>
            <a:r>
              <a:rPr b="1" i="0" lang="en-US" sz="12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Registro en Tiempo Real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1042868" y="2102168"/>
            <a:ext cx="4715589" cy="196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950"/>
              <a:buFont typeface="Sora Light"/>
              <a:buNone/>
            </a:pPr>
            <a:r>
              <a:rPr b="0" i="0" lang="en-US" sz="9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Opciones de marcaje flexibles (móvil, web) para docentes.</a:t>
            </a:r>
            <a:endParaRPr b="0" i="0" sz="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429458" y="2543770"/>
            <a:ext cx="490776" cy="766048"/>
          </a:xfrm>
          <a:prstGeom prst="roundRect">
            <a:avLst>
              <a:gd fmla="val 360071" name="adj"/>
            </a:avLst>
          </a:prstGeom>
          <a:solidFill>
            <a:srgbClr val="1A2D7A"/>
          </a:solidFill>
          <a:ln cap="flat" cmpd="sng" w="9525">
            <a:solidFill>
              <a:srgbClr val="3346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582811" y="2811780"/>
            <a:ext cx="184071" cy="2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exandria SemiBold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8"/>
          <p:cNvSpPr/>
          <p:nvPr/>
        </p:nvSpPr>
        <p:spPr>
          <a:xfrm>
            <a:off x="1042868" y="2666405"/>
            <a:ext cx="1668304" cy="201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50"/>
              <a:buFont typeface="Alexandria SemiBold"/>
              <a:buNone/>
            </a:pPr>
            <a:r>
              <a:rPr b="1" i="0" lang="en-US" sz="12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Alertas Automáticas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/>
          <p:nvPr/>
        </p:nvSpPr>
        <p:spPr>
          <a:xfrm>
            <a:off x="1042868" y="2990850"/>
            <a:ext cx="4715589" cy="196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950"/>
              <a:buFont typeface="Sora Light"/>
              <a:buNone/>
            </a:pPr>
            <a:r>
              <a:rPr b="0" i="0" lang="en-US" sz="9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Notificaciones instantáneas para ausencias o retrasos injustificados.</a:t>
            </a:r>
            <a:endParaRPr b="0" i="0" sz="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429458" y="3432453"/>
            <a:ext cx="490776" cy="766048"/>
          </a:xfrm>
          <a:prstGeom prst="roundRect">
            <a:avLst>
              <a:gd fmla="val 360071" name="adj"/>
            </a:avLst>
          </a:prstGeom>
          <a:solidFill>
            <a:srgbClr val="1A2D7A"/>
          </a:solidFill>
          <a:ln cap="flat" cmpd="sng" w="9525">
            <a:solidFill>
              <a:srgbClr val="33469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582811" y="3700463"/>
            <a:ext cx="184071" cy="230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Alexandria SemiBold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1042868" y="3555087"/>
            <a:ext cx="1614607" cy="2018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50"/>
              <a:buFont typeface="Alexandria SemiBold"/>
              <a:buNone/>
            </a:pPr>
            <a:r>
              <a:rPr b="1" i="0" lang="en-US" sz="125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Historial Detallado</a:t>
            </a:r>
            <a:endParaRPr b="0" i="0" sz="12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1042868" y="3879533"/>
            <a:ext cx="4715589" cy="196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950"/>
              <a:buFont typeface="Sora Light"/>
              <a:buNone/>
            </a:pPr>
            <a:r>
              <a:rPr b="0" i="0" lang="en-US" sz="9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Acceso completo al registro de asistencia para análisis y seguimiento.</a:t>
            </a:r>
            <a:endParaRPr b="0" i="0" sz="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429458" y="9784913"/>
            <a:ext cx="13771483" cy="196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7894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950"/>
              <a:buFont typeface="Sora Light"/>
              <a:buNone/>
            </a:pPr>
            <a:r>
              <a:rPr b="0" i="0" lang="en-US" sz="95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Esta funcionalidad fortalece la responsabilidad, mejora la comunicación con las familias y contribuye a la retención de los estudiantes.</a:t>
            </a:r>
            <a:endParaRPr b="0" i="0" sz="9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12872100" y="7807050"/>
            <a:ext cx="1650300" cy="297000"/>
          </a:xfrm>
          <a:prstGeom prst="rect">
            <a:avLst/>
          </a:prstGeom>
          <a:solidFill>
            <a:srgbClr val="FFFAFA"/>
          </a:solidFill>
          <a:ln cap="flat" cmpd="sng" w="9525">
            <a:solidFill>
              <a:srgbClr val="FF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reencoded.png" id="223" name="Google Shape;22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65401" y="1655088"/>
            <a:ext cx="7853839" cy="785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29" name="Google Shape;22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4630400" cy="195929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9"/>
          <p:cNvSpPr/>
          <p:nvPr/>
        </p:nvSpPr>
        <p:spPr>
          <a:xfrm>
            <a:off x="548521" y="2890480"/>
            <a:ext cx="9284375" cy="515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562"/>
              </a:lnSpc>
              <a:spcBef>
                <a:spcPts val="0"/>
              </a:spcBef>
              <a:spcAft>
                <a:spcPts val="0"/>
              </a:spcAft>
              <a:buClr>
                <a:srgbClr val="1F1E1E"/>
              </a:buClr>
              <a:buSzPts val="3200"/>
              <a:buFont typeface="Alexandria SemiBold"/>
              <a:buNone/>
            </a:pPr>
            <a:r>
              <a:rPr b="1" i="0" lang="en-US" sz="3200" u="none" cap="none" strike="noStrike">
                <a:solidFill>
                  <a:srgbClr val="1F1E1E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MVP Canvas y Roadmap de Implementación</a:t>
            </a:r>
            <a:endParaRPr b="0" i="0" sz="3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9"/>
          <p:cNvSpPr/>
          <p:nvPr/>
        </p:nvSpPr>
        <p:spPr>
          <a:xfrm>
            <a:off x="548521" y="3641169"/>
            <a:ext cx="13533358" cy="2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 Light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Nuestro desarrollo sigue un enfoque ágil, con un Producto Mínimo Viable (MVP) que entrega valor rápidamente y un roadmap iterativo basado en fases y feedback continuo.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9"/>
          <p:cNvSpPr/>
          <p:nvPr/>
        </p:nvSpPr>
        <p:spPr>
          <a:xfrm>
            <a:off x="548521" y="5469731"/>
            <a:ext cx="13533358" cy="22860"/>
          </a:xfrm>
          <a:prstGeom prst="roundRect">
            <a:avLst>
              <a:gd fmla="val 287987" name="adj"/>
            </a:avLst>
          </a:prstGeom>
          <a:solidFill>
            <a:srgbClr val="BBC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9"/>
          <p:cNvSpPr/>
          <p:nvPr/>
        </p:nvSpPr>
        <p:spPr>
          <a:xfrm>
            <a:off x="3871436" y="4999553"/>
            <a:ext cx="22860" cy="470178"/>
          </a:xfrm>
          <a:prstGeom prst="roundRect">
            <a:avLst>
              <a:gd fmla="val 287987" name="adj"/>
            </a:avLst>
          </a:prstGeom>
          <a:solidFill>
            <a:srgbClr val="BBC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9"/>
          <p:cNvSpPr/>
          <p:nvPr/>
        </p:nvSpPr>
        <p:spPr>
          <a:xfrm>
            <a:off x="3824109" y="5410974"/>
            <a:ext cx="117515" cy="117515"/>
          </a:xfrm>
          <a:prstGeom prst="roundRect">
            <a:avLst>
              <a:gd fmla="val 389057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9"/>
          <p:cNvSpPr/>
          <p:nvPr/>
        </p:nvSpPr>
        <p:spPr>
          <a:xfrm>
            <a:off x="548521" y="4068366"/>
            <a:ext cx="6668691" cy="931188"/>
          </a:xfrm>
          <a:prstGeom prst="roundRect">
            <a:avLst>
              <a:gd fmla="val 7070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9"/>
          <p:cNvSpPr/>
          <p:nvPr/>
        </p:nvSpPr>
        <p:spPr>
          <a:xfrm>
            <a:off x="2619375" y="4232672"/>
            <a:ext cx="2526863" cy="25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Alexandria SemiBold"/>
              <a:buNone/>
            </a:pPr>
            <a:r>
              <a:rPr b="1" i="0" lang="en-US" sz="160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Fase 1: Núcleo Operativo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712827" y="4584383"/>
            <a:ext cx="6340078" cy="2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 Light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Gestión de expedientes, seguimiento de asistencia y comunicación básica.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7303651" y="5469731"/>
            <a:ext cx="22860" cy="470178"/>
          </a:xfrm>
          <a:prstGeom prst="roundRect">
            <a:avLst>
              <a:gd fmla="val 287987" name="adj"/>
            </a:avLst>
          </a:prstGeom>
          <a:solidFill>
            <a:srgbClr val="BBC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9"/>
          <p:cNvSpPr/>
          <p:nvPr/>
        </p:nvSpPr>
        <p:spPr>
          <a:xfrm>
            <a:off x="7256324" y="5410974"/>
            <a:ext cx="117515" cy="117515"/>
          </a:xfrm>
          <a:prstGeom prst="roundRect">
            <a:avLst>
              <a:gd fmla="val 389057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3980736" y="5939909"/>
            <a:ext cx="6668810" cy="931188"/>
          </a:xfrm>
          <a:prstGeom prst="roundRect">
            <a:avLst>
              <a:gd fmla="val 7070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5146252" y="6121503"/>
            <a:ext cx="4189200" cy="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Alexandria SemiBold"/>
              <a:buNone/>
            </a:pPr>
            <a:r>
              <a:rPr b="1" i="0" lang="en-US" sz="160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Fase 2: Análisis y Personalización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4145042" y="6455926"/>
            <a:ext cx="6340197" cy="2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 Light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Implementación de reportes analíticos y dashboards adaptados a roles.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9"/>
          <p:cNvSpPr/>
          <p:nvPr/>
        </p:nvSpPr>
        <p:spPr>
          <a:xfrm>
            <a:off x="10735985" y="4999553"/>
            <a:ext cx="22860" cy="470178"/>
          </a:xfrm>
          <a:prstGeom prst="roundRect">
            <a:avLst>
              <a:gd fmla="val 287987" name="adj"/>
            </a:avLst>
          </a:prstGeom>
          <a:solidFill>
            <a:srgbClr val="BBC2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10688657" y="5410974"/>
            <a:ext cx="117515" cy="117515"/>
          </a:xfrm>
          <a:prstGeom prst="roundRect">
            <a:avLst>
              <a:gd fmla="val 389057" name="adj"/>
            </a:avLst>
          </a:prstGeom>
          <a:solidFill>
            <a:srgbClr val="1A2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7413069" y="4068366"/>
            <a:ext cx="6668810" cy="931188"/>
          </a:xfrm>
          <a:prstGeom prst="roundRect">
            <a:avLst>
              <a:gd fmla="val 7070" name="adj"/>
            </a:avLst>
          </a:prstGeom>
          <a:solidFill>
            <a:srgbClr val="D5DCF6"/>
          </a:solidFill>
          <a:ln cap="flat" cmpd="sng" w="9525">
            <a:solidFill>
              <a:srgbClr val="BBC2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8821103" y="4232672"/>
            <a:ext cx="3852624" cy="2577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600"/>
              <a:buFont typeface="Alexandria SemiBold"/>
              <a:buNone/>
            </a:pPr>
            <a:r>
              <a:rPr b="1" i="0" lang="en-US" sz="1600" u="none" cap="none" strike="noStrike">
                <a:solidFill>
                  <a:srgbClr val="3B3535"/>
                </a:solidFill>
                <a:latin typeface="Alexandria SemiBold"/>
                <a:ea typeface="Alexandria SemiBold"/>
                <a:cs typeface="Alexandria SemiBold"/>
                <a:sym typeface="Alexandria SemiBold"/>
              </a:rPr>
              <a:t>Fase 3: Integración y Automatización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7577376" y="4584383"/>
            <a:ext cx="6340197" cy="2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 Light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Conexiones avanzadas con sistemas externos y mejoras UX continuas.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9"/>
          <p:cNvSpPr/>
          <p:nvPr/>
        </p:nvSpPr>
        <p:spPr>
          <a:xfrm>
            <a:off x="548521" y="7047428"/>
            <a:ext cx="13533358" cy="250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3B3535"/>
              </a:buClr>
              <a:buSzPts val="1200"/>
              <a:buFont typeface="Sora Light"/>
              <a:buNone/>
            </a:pPr>
            <a:r>
              <a:rPr b="0" i="0" lang="en-US" sz="1200" u="none" cap="none" strike="noStrike">
                <a:solidFill>
                  <a:srgbClr val="3B3535"/>
                </a:solidFill>
                <a:latin typeface="Sora Light"/>
                <a:ea typeface="Sora Light"/>
                <a:cs typeface="Sora Light"/>
                <a:sym typeface="Sora Light"/>
              </a:rPr>
              <a:t>Prevemos lanzamientos iterativos cada 8 semanas, asegurando una validación constante con nuestros usuarios y una evolución adaptativa del producto.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2872100" y="7807050"/>
            <a:ext cx="1650300" cy="297000"/>
          </a:xfrm>
          <a:prstGeom prst="rect">
            <a:avLst/>
          </a:prstGeom>
          <a:solidFill>
            <a:srgbClr val="FFFAFA"/>
          </a:solidFill>
          <a:ln cap="flat" cmpd="sng" w="9525">
            <a:solidFill>
              <a:srgbClr val="FF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2025-09-06T17:45:51Z</dcterms:created>
</cp:coreProperties>
</file>